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9"/>
  </p:notesMasterIdLst>
  <p:sldIdLst>
    <p:sldId id="294" r:id="rId5"/>
    <p:sldId id="307" r:id="rId6"/>
    <p:sldId id="308" r:id="rId7"/>
    <p:sldId id="309" r:id="rId8"/>
    <p:sldId id="310" r:id="rId9"/>
    <p:sldId id="311" r:id="rId10"/>
    <p:sldId id="312" r:id="rId11"/>
    <p:sldId id="314" r:id="rId12"/>
    <p:sldId id="315" r:id="rId13"/>
    <p:sldId id="316" r:id="rId14"/>
    <p:sldId id="313" r:id="rId15"/>
    <p:sldId id="317" r:id="rId16"/>
    <p:sldId id="318" r:id="rId17"/>
    <p:sldId id="319" r:id="rId18"/>
  </p:sldIdLst>
  <p:sldSz cx="9144000" cy="6858000" type="screen4x3"/>
  <p:notesSz cx="6735763" cy="9866313"/>
  <p:defaultTextStyle>
    <a:defPPr>
      <a:defRPr lang="nb-NO"/>
    </a:defPPr>
    <a:lvl1pPr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5" charset="-128"/>
        <a:cs typeface="+mn-cs"/>
      </a:defRPr>
    </a:lvl5pPr>
    <a:lvl6pPr marL="2286000" algn="l" defTabSz="914400" rtl="0" eaLnBrk="1" latinLnBrk="0" hangingPunct="1">
      <a:defRPr sz="2400" kern="1200">
        <a:solidFill>
          <a:schemeClr val="tx1"/>
        </a:solidFill>
        <a:latin typeface="Arial" charset="0"/>
        <a:ea typeface="ＭＳ Ｐゴシック" pitchFamily="-65" charset="-128"/>
        <a:cs typeface="+mn-cs"/>
      </a:defRPr>
    </a:lvl6pPr>
    <a:lvl7pPr marL="2743200" algn="l" defTabSz="914400" rtl="0" eaLnBrk="1" latinLnBrk="0" hangingPunct="1">
      <a:defRPr sz="2400" kern="1200">
        <a:solidFill>
          <a:schemeClr val="tx1"/>
        </a:solidFill>
        <a:latin typeface="Arial" charset="0"/>
        <a:ea typeface="ＭＳ Ｐゴシック" pitchFamily="-65" charset="-128"/>
        <a:cs typeface="+mn-cs"/>
      </a:defRPr>
    </a:lvl7pPr>
    <a:lvl8pPr marL="3200400" algn="l" defTabSz="914400" rtl="0" eaLnBrk="1" latinLnBrk="0" hangingPunct="1">
      <a:defRPr sz="2400" kern="1200">
        <a:solidFill>
          <a:schemeClr val="tx1"/>
        </a:solidFill>
        <a:latin typeface="Arial" charset="0"/>
        <a:ea typeface="ＭＳ Ｐゴシック" pitchFamily="-65" charset="-128"/>
        <a:cs typeface="+mn-cs"/>
      </a:defRPr>
    </a:lvl8pPr>
    <a:lvl9pPr marL="3657600" algn="l" defTabSz="914400" rtl="0" eaLnBrk="1" latinLnBrk="0" hangingPunct="1">
      <a:defRPr sz="2400" kern="1200">
        <a:solidFill>
          <a:schemeClr val="tx1"/>
        </a:solidFill>
        <a:latin typeface="Arial"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092"/>
    <a:srgbClr val="FAA634"/>
    <a:srgbClr val="FFD200"/>
    <a:srgbClr val="439639"/>
    <a:srgbClr val="C2CD23"/>
    <a:srgbClr val="80561B"/>
    <a:srgbClr val="0067AB"/>
    <a:srgbClr val="79B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660"/>
  </p:normalViewPr>
  <p:slideViewPr>
    <p:cSldViewPr>
      <p:cViewPr>
        <p:scale>
          <a:sx n="100" d="100"/>
          <a:sy n="100" d="100"/>
        </p:scale>
        <p:origin x="-564" y="-72"/>
      </p:cViewPr>
      <p:guideLst>
        <p:guide orient="horz" pos="2112"/>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nb-NO"/>
          </a:p>
        </p:txBody>
      </p:sp>
      <p:sp>
        <p:nvSpPr>
          <p:cNvPr id="3075" name="Rectangle 3"/>
          <p:cNvSpPr>
            <a:spLocks noGrp="1" noChangeArrowheads="1"/>
          </p:cNvSpPr>
          <p:nvPr>
            <p:ph type="dt" idx="1"/>
          </p:nvPr>
        </p:nvSpPr>
        <p:spPr bwMode="auto">
          <a:xfrm>
            <a:off x="3816350" y="0"/>
            <a:ext cx="2919413"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nb-NO"/>
          </a:p>
        </p:txBody>
      </p:sp>
      <p:sp>
        <p:nvSpPr>
          <p:cNvPr id="410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3078" name="Rectangle 6"/>
          <p:cNvSpPr>
            <a:spLocks noGrp="1" noChangeArrowheads="1"/>
          </p:cNvSpPr>
          <p:nvPr>
            <p:ph type="ftr" sz="quarter" idx="4"/>
          </p:nvPr>
        </p:nvSpPr>
        <p:spPr bwMode="auto">
          <a:xfrm>
            <a:off x="0" y="9372600"/>
            <a:ext cx="2919413"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nb-NO"/>
          </a:p>
        </p:txBody>
      </p:sp>
      <p:sp>
        <p:nvSpPr>
          <p:cNvPr id="3079" name="Rectangle 7"/>
          <p:cNvSpPr>
            <a:spLocks noGrp="1" noChangeArrowheads="1"/>
          </p:cNvSpPr>
          <p:nvPr>
            <p:ph type="sldNum" sz="quarter" idx="5"/>
          </p:nvPr>
        </p:nvSpPr>
        <p:spPr bwMode="auto">
          <a:xfrm>
            <a:off x="3816350" y="9372600"/>
            <a:ext cx="2919413"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8FAFF1F9-4449-4562-A32E-4667390A035D}" type="slidenum">
              <a:rPr lang="nb-NO"/>
              <a:pPr>
                <a:defRPr/>
              </a:pPr>
              <a:t>‹#›</a:t>
            </a:fld>
            <a:endParaRPr lang="nb-NO"/>
          </a:p>
        </p:txBody>
      </p:sp>
    </p:spTree>
    <p:extLst>
      <p:ext uri="{BB962C8B-B14F-4D97-AF65-F5344CB8AC3E}">
        <p14:creationId xmlns:p14="http://schemas.microsoft.com/office/powerpoint/2010/main" val="3438245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DA5A76B-0F3C-4DD8-B3CD-42404C2062BA}"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DD94F13-48B2-40DC-88FE-480F71527797}"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4106F2DF-4488-453C-B048-294A2412004A}"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BDCAA546-DCFE-418F-A380-41A7906287D8}"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0"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355707E0-FB1F-4BEF-9A56-4724D25F8E19}"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85AF9EBC-33E7-43B5-9D7E-51B9521CBD5D}"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80DF6068-5908-4939-8E5F-8115C6348D7B}"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03F7026D-94C2-495F-A126-8487276D8D72}"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BC338886-E14F-4073-9D18-D889361F3BA4}"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13399659-E3B1-4E29-BACF-D61AB5B29838}"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44894A93-3A85-4FC7-9984-A1FCAF219D8D}"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33375"/>
            <a:ext cx="7772400" cy="935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685800" y="1341438"/>
            <a:ext cx="7772400" cy="475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754E1855-EC8D-4E6E-A3E7-197206C17BAA}" type="slidenum">
              <a:rPr lang="nb-NO"/>
              <a:pPr>
                <a:defRPr/>
              </a:pPr>
              <a:t>‹#›</a:t>
            </a:fld>
            <a:endParaRPr lang="nb-NO"/>
          </a:p>
        </p:txBody>
      </p:sp>
      <p:sp>
        <p:nvSpPr>
          <p:cNvPr id="7" name="Rectangle 9"/>
          <p:cNvSpPr>
            <a:spLocks noChangeArrowheads="1"/>
          </p:cNvSpPr>
          <p:nvPr userDrawn="1"/>
        </p:nvSpPr>
        <p:spPr bwMode="auto">
          <a:xfrm>
            <a:off x="0" y="6324600"/>
            <a:ext cx="9144000" cy="533400"/>
          </a:xfrm>
          <a:prstGeom prst="rect">
            <a:avLst/>
          </a:prstGeom>
          <a:solidFill>
            <a:srgbClr val="0067AB"/>
          </a:solidFill>
          <a:ln w="9525">
            <a:noFill/>
            <a:miter lim="800000"/>
            <a:headEnd/>
            <a:tailEnd/>
          </a:ln>
        </p:spPr>
        <p:txBody>
          <a:bodyPr wrap="none" anchor="ctr"/>
          <a:lstStyle/>
          <a:p>
            <a:pPr>
              <a:defRPr/>
            </a:pPr>
            <a:endParaRPr lang="nb-NO"/>
          </a:p>
        </p:txBody>
      </p:sp>
      <p:pic>
        <p:nvPicPr>
          <p:cNvPr id="1032" name="Picture 9"/>
          <p:cNvPicPr>
            <a:picLocks noChangeAspect="1"/>
          </p:cNvPicPr>
          <p:nvPr userDrawn="1"/>
        </p:nvPicPr>
        <p:blipFill>
          <a:blip r:embed="rId13"/>
          <a:srcRect/>
          <a:stretch>
            <a:fillRect/>
          </a:stretch>
        </p:blipFill>
        <p:spPr bwMode="auto">
          <a:xfrm>
            <a:off x="6400800" y="6477000"/>
            <a:ext cx="2535238" cy="271463"/>
          </a:xfrm>
          <a:prstGeom prst="rect">
            <a:avLst/>
          </a:prstGeom>
          <a:noFill/>
          <a:ln w="9525">
            <a:noFill/>
            <a:miter lim="800000"/>
            <a:headEnd/>
            <a:tailEnd/>
          </a:ln>
        </p:spPr>
      </p:pic>
      <p:cxnSp>
        <p:nvCxnSpPr>
          <p:cNvPr id="1033" name="Straight Connector 3"/>
          <p:cNvCxnSpPr>
            <a:cxnSpLocks noChangeShapeType="1"/>
          </p:cNvCxnSpPr>
          <p:nvPr userDrawn="1"/>
        </p:nvCxnSpPr>
        <p:spPr bwMode="auto">
          <a:xfrm>
            <a:off x="762000" y="1143000"/>
            <a:ext cx="8458200" cy="1588"/>
          </a:xfrm>
          <a:prstGeom prst="line">
            <a:avLst/>
          </a:prstGeom>
          <a:noFill/>
          <a:ln w="9525">
            <a:solidFill>
              <a:srgbClr val="79B5E8"/>
            </a:solidFill>
            <a:round/>
            <a:headEnd/>
            <a:tailEn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200">
          <a:solidFill>
            <a:schemeClr val="tx2"/>
          </a:solidFill>
          <a:latin typeface="Georgia" pitchFamily="18" charset="0"/>
          <a:ea typeface="+mj-ea"/>
          <a:cs typeface="ＭＳ Ｐゴシック" pitchFamily="-65" charset="-128"/>
        </a:defRPr>
      </a:lvl1pPr>
      <a:lvl2pPr algn="l" rtl="0" eaLnBrk="0" fontAlgn="base" hangingPunct="0">
        <a:spcBef>
          <a:spcPct val="0"/>
        </a:spcBef>
        <a:spcAft>
          <a:spcPct val="0"/>
        </a:spcAft>
        <a:defRPr sz="4200">
          <a:solidFill>
            <a:schemeClr val="tx2"/>
          </a:solidFill>
          <a:latin typeface="Georgia" pitchFamily="-65" charset="0"/>
          <a:ea typeface="ＭＳ Ｐゴシック" pitchFamily="1" charset="-128"/>
          <a:cs typeface="ＭＳ Ｐゴシック" pitchFamily="-65" charset="-128"/>
        </a:defRPr>
      </a:lvl2pPr>
      <a:lvl3pPr algn="l" rtl="0" eaLnBrk="0" fontAlgn="base" hangingPunct="0">
        <a:spcBef>
          <a:spcPct val="0"/>
        </a:spcBef>
        <a:spcAft>
          <a:spcPct val="0"/>
        </a:spcAft>
        <a:defRPr sz="4200">
          <a:solidFill>
            <a:schemeClr val="tx2"/>
          </a:solidFill>
          <a:latin typeface="Georgia" pitchFamily="-65" charset="0"/>
          <a:ea typeface="ＭＳ Ｐゴシック" pitchFamily="1" charset="-128"/>
          <a:cs typeface="ＭＳ Ｐゴシック" pitchFamily="-65" charset="-128"/>
        </a:defRPr>
      </a:lvl3pPr>
      <a:lvl4pPr algn="l" rtl="0" eaLnBrk="0" fontAlgn="base" hangingPunct="0">
        <a:spcBef>
          <a:spcPct val="0"/>
        </a:spcBef>
        <a:spcAft>
          <a:spcPct val="0"/>
        </a:spcAft>
        <a:defRPr sz="4200">
          <a:solidFill>
            <a:schemeClr val="tx2"/>
          </a:solidFill>
          <a:latin typeface="Georgia" pitchFamily="-65" charset="0"/>
          <a:ea typeface="ＭＳ Ｐゴシック" pitchFamily="1" charset="-128"/>
          <a:cs typeface="ＭＳ Ｐゴシック" pitchFamily="-65" charset="-128"/>
        </a:defRPr>
      </a:lvl4pPr>
      <a:lvl5pPr algn="l" rtl="0" eaLnBrk="0" fontAlgn="base" hangingPunct="0">
        <a:spcBef>
          <a:spcPct val="0"/>
        </a:spcBef>
        <a:spcAft>
          <a:spcPct val="0"/>
        </a:spcAft>
        <a:defRPr sz="4200">
          <a:solidFill>
            <a:schemeClr val="tx2"/>
          </a:solidFill>
          <a:latin typeface="Georgia" pitchFamily="-65" charset="0"/>
          <a:ea typeface="ＭＳ Ｐゴシック" pitchFamily="1" charset="-128"/>
          <a:cs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65" charset="0"/>
          <a:ea typeface="+mn-ea"/>
          <a:cs typeface="ＭＳ Ｐゴシック" pitchFamily="-65" charset="-128"/>
        </a:defRPr>
      </a:lvl1pPr>
      <a:lvl2pPr marL="742950" indent="-285750" algn="l" rtl="0" eaLnBrk="0" fontAlgn="base" hangingPunct="0">
        <a:spcBef>
          <a:spcPct val="20000"/>
        </a:spcBef>
        <a:spcAft>
          <a:spcPct val="0"/>
        </a:spcAft>
        <a:buChar char="–"/>
        <a:defRPr sz="2400">
          <a:solidFill>
            <a:schemeClr val="tx1"/>
          </a:solidFill>
          <a:latin typeface="Arial" pitchFamily="-65" charset="0"/>
          <a:ea typeface="+mn-ea"/>
        </a:defRPr>
      </a:lvl2pPr>
      <a:lvl3pPr marL="1143000" indent="-228600" algn="l" rtl="0" eaLnBrk="0" fontAlgn="base" hangingPunct="0">
        <a:spcBef>
          <a:spcPct val="20000"/>
        </a:spcBef>
        <a:spcAft>
          <a:spcPct val="0"/>
        </a:spcAft>
        <a:buChar char="•"/>
        <a:defRPr sz="2000">
          <a:solidFill>
            <a:schemeClr val="tx1"/>
          </a:solidFill>
          <a:latin typeface="Arial" pitchFamily="-65" charset="0"/>
          <a:ea typeface="+mn-ea"/>
        </a:defRPr>
      </a:lvl3pPr>
      <a:lvl4pPr marL="1600200" indent="-228600" algn="l" rtl="0" eaLnBrk="0" fontAlgn="base" hangingPunct="0">
        <a:spcBef>
          <a:spcPct val="20000"/>
        </a:spcBef>
        <a:spcAft>
          <a:spcPct val="0"/>
        </a:spcAft>
        <a:buChar char="–"/>
        <a:defRPr sz="2000">
          <a:solidFill>
            <a:schemeClr val="tx1"/>
          </a:solidFill>
          <a:latin typeface="Arial" pitchFamily="-65" charset="0"/>
          <a:ea typeface="+mn-ea"/>
        </a:defRPr>
      </a:lvl4pPr>
      <a:lvl5pPr marL="2057400" indent="-228600" algn="l" rtl="0" eaLnBrk="0" fontAlgn="base" hangingPunct="0">
        <a:spcBef>
          <a:spcPct val="20000"/>
        </a:spcBef>
        <a:spcAft>
          <a:spcPct val="0"/>
        </a:spcAft>
        <a:buChar char="»"/>
        <a:defRPr sz="2000">
          <a:solidFill>
            <a:schemeClr val="tx1"/>
          </a:solidFill>
          <a:latin typeface="Arial" pitchFamily="-65" charset="0"/>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31601" y="0"/>
            <a:ext cx="9144000" cy="6858000"/>
          </a:xfrm>
          <a:prstGeom prst="rect">
            <a:avLst/>
          </a:prstGeom>
          <a:solidFill>
            <a:srgbClr val="79B5E8"/>
          </a:solidFill>
          <a:ln w="9525">
            <a:noFill/>
            <a:miter lim="800000"/>
            <a:headEnd/>
            <a:tailEnd/>
          </a:ln>
        </p:spPr>
        <p:txBody>
          <a:bodyPr wrap="none" anchor="ctr"/>
          <a:lstStyle/>
          <a:p>
            <a:r>
              <a:rPr lang="nb-NO" dirty="0" smtClean="0"/>
              <a:t>Periodesystemet og </a:t>
            </a:r>
            <a:br>
              <a:rPr lang="nb-NO" dirty="0" smtClean="0"/>
            </a:br>
            <a:r>
              <a:rPr lang="nb-NO" dirty="0" smtClean="0"/>
              <a:t>atombegrepet</a:t>
            </a:r>
            <a:endParaRPr lang="nb-NO" dirty="0"/>
          </a:p>
        </p:txBody>
      </p:sp>
      <p:sp>
        <p:nvSpPr>
          <p:cNvPr id="2051" name="Rectangle 6"/>
          <p:cNvSpPr>
            <a:spLocks noChangeArrowheads="1"/>
          </p:cNvSpPr>
          <p:nvPr/>
        </p:nvSpPr>
        <p:spPr bwMode="auto">
          <a:xfrm>
            <a:off x="350838" y="720725"/>
            <a:ext cx="3382962" cy="3024188"/>
          </a:xfrm>
          <a:prstGeom prst="rect">
            <a:avLst/>
          </a:prstGeom>
          <a:noFill/>
          <a:ln w="12700">
            <a:noFill/>
            <a:miter lim="800000"/>
            <a:headEnd/>
            <a:tailEnd/>
          </a:ln>
        </p:spPr>
        <p:txBody>
          <a:bodyPr wrap="none" anchor="ctr"/>
          <a:lstStyle/>
          <a:p>
            <a:pPr eaLnBrk="1" hangingPunct="1"/>
            <a:r>
              <a:rPr lang="nb-NO" sz="800" dirty="0">
                <a:solidFill>
                  <a:schemeClr val="bg1"/>
                </a:solidFill>
                <a:latin typeface="Georgia" pitchFamily="-65" charset="0"/>
              </a:rPr>
              <a:t/>
            </a:r>
            <a:br>
              <a:rPr lang="nb-NO" sz="800" dirty="0">
                <a:solidFill>
                  <a:schemeClr val="bg1"/>
                </a:solidFill>
                <a:latin typeface="Georgia" pitchFamily="-65" charset="0"/>
              </a:rPr>
            </a:br>
            <a:r>
              <a:rPr lang="nb-NO" sz="800" dirty="0">
                <a:solidFill>
                  <a:schemeClr val="bg1"/>
                </a:solidFill>
                <a:latin typeface="Georgia" pitchFamily="-65" charset="0"/>
              </a:rPr>
              <a:t/>
            </a:r>
            <a:br>
              <a:rPr lang="nb-NO" sz="800" dirty="0">
                <a:solidFill>
                  <a:schemeClr val="bg1"/>
                </a:solidFill>
                <a:latin typeface="Georgia" pitchFamily="-65" charset="0"/>
              </a:rPr>
            </a:br>
            <a:endParaRPr lang="nb-NO" sz="800" dirty="0">
              <a:solidFill>
                <a:schemeClr val="bg1"/>
              </a:solidFill>
              <a:latin typeface="Georgia" pitchFamily="-65" charset="0"/>
            </a:endParaRPr>
          </a:p>
          <a:p>
            <a:pPr eaLnBrk="1" hangingPunct="1"/>
            <a:endParaRPr lang="nb-NO" sz="2200" dirty="0">
              <a:latin typeface="Georgia" pitchFamily="-65" charset="0"/>
            </a:endParaRPr>
          </a:p>
        </p:txBody>
      </p:sp>
      <p:sp>
        <p:nvSpPr>
          <p:cNvPr id="2052" name="Rectangle 14"/>
          <p:cNvSpPr>
            <a:spLocks noChangeArrowheads="1"/>
          </p:cNvSpPr>
          <p:nvPr/>
        </p:nvSpPr>
        <p:spPr bwMode="auto">
          <a:xfrm>
            <a:off x="4572000" y="-9525"/>
            <a:ext cx="4572000" cy="6410325"/>
          </a:xfrm>
          <a:prstGeom prst="rect">
            <a:avLst/>
          </a:prstGeom>
          <a:solidFill>
            <a:schemeClr val="bg1"/>
          </a:solidFill>
          <a:ln w="9525">
            <a:noFill/>
            <a:miter lim="800000"/>
            <a:headEnd/>
            <a:tailEnd/>
          </a:ln>
        </p:spPr>
        <p:txBody>
          <a:bodyPr wrap="none" anchor="ctr"/>
          <a:lstStyle/>
          <a:p>
            <a:pPr algn="ctr"/>
            <a:r>
              <a:rPr lang="nb-NO" dirty="0"/>
              <a:t>Bilde inn</a:t>
            </a:r>
          </a:p>
        </p:txBody>
      </p:sp>
      <p:sp>
        <p:nvSpPr>
          <p:cNvPr id="2054" name="Rectangle 9"/>
          <p:cNvSpPr>
            <a:spLocks noChangeArrowheads="1"/>
          </p:cNvSpPr>
          <p:nvPr/>
        </p:nvSpPr>
        <p:spPr bwMode="auto">
          <a:xfrm>
            <a:off x="0" y="6324600"/>
            <a:ext cx="9144000" cy="533400"/>
          </a:xfrm>
          <a:prstGeom prst="rect">
            <a:avLst/>
          </a:prstGeom>
          <a:solidFill>
            <a:srgbClr val="0067AB"/>
          </a:solidFill>
          <a:ln w="9525">
            <a:noFill/>
            <a:miter lim="800000"/>
            <a:headEnd/>
            <a:tailEnd/>
          </a:ln>
        </p:spPr>
        <p:txBody>
          <a:bodyPr wrap="none" anchor="ctr"/>
          <a:lstStyle/>
          <a:p>
            <a:endParaRPr lang="nb-NO"/>
          </a:p>
        </p:txBody>
      </p:sp>
      <p:pic>
        <p:nvPicPr>
          <p:cNvPr id="2055" name="Picture 9"/>
          <p:cNvPicPr>
            <a:picLocks noChangeAspect="1"/>
          </p:cNvPicPr>
          <p:nvPr/>
        </p:nvPicPr>
        <p:blipFill>
          <a:blip r:embed="rId2"/>
          <a:srcRect/>
          <a:stretch>
            <a:fillRect/>
          </a:stretch>
        </p:blipFill>
        <p:spPr bwMode="auto">
          <a:xfrm>
            <a:off x="6400800" y="6477000"/>
            <a:ext cx="2535238" cy="271463"/>
          </a:xfrm>
          <a:prstGeom prst="rect">
            <a:avLst/>
          </a:prstGeom>
          <a:noFill/>
          <a:ln w="9525">
            <a:noFill/>
            <a:miter lim="800000"/>
            <a:headEnd/>
            <a:tailEnd/>
          </a:ln>
        </p:spPr>
      </p:pic>
      <p:pic>
        <p:nvPicPr>
          <p:cNvPr id="1026" name="Picture 2" descr="H:\kjemien stemmer\pdf kjemi 1 2012\jpg kap 1\fig 13.jpg"/>
          <p:cNvPicPr>
            <a:picLocks noChangeAspect="1" noChangeArrowheads="1"/>
          </p:cNvPicPr>
          <p:nvPr/>
        </p:nvPicPr>
        <p:blipFill rotWithShape="1">
          <a:blip r:embed="rId3">
            <a:extLst>
              <a:ext uri="{28A0092B-C50C-407E-A947-70E740481C1C}">
                <a14:useLocalDpi xmlns:a14="http://schemas.microsoft.com/office/drawing/2010/main" val="0"/>
              </a:ext>
            </a:extLst>
          </a:blip>
          <a:srcRect l="11470" t="8215" r="6989" b="20041"/>
          <a:stretch/>
        </p:blipFill>
        <p:spPr bwMode="auto">
          <a:xfrm>
            <a:off x="3110895" y="1197334"/>
            <a:ext cx="6001503" cy="39966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Atombegrepets historie</a:t>
            </a:r>
            <a:endParaRPr lang="nb-NO" sz="3200" dirty="0"/>
          </a:p>
        </p:txBody>
      </p:sp>
      <p:sp>
        <p:nvSpPr>
          <p:cNvPr id="3" name="Plassholder for innhold 2"/>
          <p:cNvSpPr>
            <a:spLocks noGrp="1"/>
          </p:cNvSpPr>
          <p:nvPr>
            <p:ph idx="1"/>
          </p:nvPr>
        </p:nvSpPr>
        <p:spPr/>
        <p:txBody>
          <a:bodyPr/>
          <a:lstStyle/>
          <a:p>
            <a:r>
              <a:rPr lang="nb-NO" sz="2400" i="1" dirty="0" err="1" smtClean="0"/>
              <a:t>Atomos</a:t>
            </a:r>
            <a:r>
              <a:rPr lang="nb-NO" sz="2400" dirty="0" smtClean="0"/>
              <a:t> er gresk og betyr udelelig</a:t>
            </a:r>
          </a:p>
          <a:p>
            <a:r>
              <a:rPr lang="nb-NO" sz="2400" dirty="0" err="1" smtClean="0"/>
              <a:t>Antoine</a:t>
            </a:r>
            <a:r>
              <a:rPr lang="nb-NO" sz="2400" dirty="0" smtClean="0"/>
              <a:t> </a:t>
            </a:r>
            <a:r>
              <a:rPr lang="nb-NO" sz="2400" dirty="0" err="1" smtClean="0"/>
              <a:t>Lavosier</a:t>
            </a:r>
            <a:r>
              <a:rPr lang="nb-NO" sz="2400" dirty="0"/>
              <a:t> </a:t>
            </a:r>
            <a:r>
              <a:rPr lang="nb-NO" sz="2400" dirty="0" smtClean="0"/>
              <a:t>etablerte begrepet </a:t>
            </a:r>
            <a:br>
              <a:rPr lang="nb-NO" sz="2400" dirty="0" smtClean="0"/>
            </a:br>
            <a:r>
              <a:rPr lang="nb-NO" sz="2400" dirty="0" smtClean="0"/>
              <a:t>grunnstoff i en bok fra 1789</a:t>
            </a:r>
          </a:p>
          <a:p>
            <a:r>
              <a:rPr lang="nb-NO" sz="2400" dirty="0" smtClean="0"/>
              <a:t>John </a:t>
            </a:r>
            <a:r>
              <a:rPr lang="nb-NO" sz="2400" dirty="0" err="1" smtClean="0"/>
              <a:t>Dalton</a:t>
            </a:r>
            <a:r>
              <a:rPr lang="nb-NO" sz="2400" dirty="0" smtClean="0"/>
              <a:t> foreslo i 1803 at alle atomer av et grunnstoff måtte være like og ha samme masse. Han satte opp en tabell der massen av noen grunnstoffer var gitt i forhold til massen av et H-atom, som var satt til 1</a:t>
            </a:r>
          </a:p>
          <a:p>
            <a:r>
              <a:rPr lang="nb-NO" sz="2400" dirty="0" smtClean="0"/>
              <a:t>Michael </a:t>
            </a:r>
            <a:r>
              <a:rPr lang="nb-NO" sz="2400" dirty="0" err="1" smtClean="0"/>
              <a:t>Faraday</a:t>
            </a:r>
            <a:r>
              <a:rPr lang="nb-NO" sz="2400" dirty="0" smtClean="0"/>
              <a:t> gjorde forsøk med elektrolyse, noe som ledet til oppdagelsen av elektronet på slutten av 1800-tallet</a:t>
            </a:r>
          </a:p>
          <a:p>
            <a:r>
              <a:rPr lang="nb-NO" sz="2400" dirty="0" smtClean="0"/>
              <a:t>Rundt 1920 ble også begrepet proton lansert</a:t>
            </a:r>
            <a:endParaRPr lang="nb-NO" sz="2400" dirty="0"/>
          </a:p>
        </p:txBody>
      </p:sp>
      <p:pic>
        <p:nvPicPr>
          <p:cNvPr id="6147" name="Picture 3" descr="H:\kjemien stemmer\pdf kjemi 1 2012\jpg kap 1\fig 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5843"/>
            <a:ext cx="2411761" cy="249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5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Atombegrepets historie</a:t>
            </a:r>
            <a:endParaRPr lang="nb-NO" sz="3200" dirty="0"/>
          </a:p>
        </p:txBody>
      </p:sp>
      <p:sp>
        <p:nvSpPr>
          <p:cNvPr id="3" name="Plassholder for innhold 2"/>
          <p:cNvSpPr>
            <a:spLocks noGrp="1"/>
          </p:cNvSpPr>
          <p:nvPr>
            <p:ph idx="1"/>
          </p:nvPr>
        </p:nvSpPr>
        <p:spPr/>
        <p:txBody>
          <a:bodyPr/>
          <a:lstStyle/>
          <a:p>
            <a:r>
              <a:rPr lang="nb-NO" sz="2400" dirty="0" smtClean="0"/>
              <a:t>Ernest </a:t>
            </a:r>
            <a:r>
              <a:rPr lang="nb-NO" sz="2400" dirty="0" err="1" smtClean="0"/>
              <a:t>Rutherford</a:t>
            </a:r>
            <a:r>
              <a:rPr lang="nb-NO" sz="2400" dirty="0" smtClean="0"/>
              <a:t> var det første som </a:t>
            </a:r>
            <a:br>
              <a:rPr lang="nb-NO" sz="2400" dirty="0" smtClean="0"/>
            </a:br>
            <a:r>
              <a:rPr lang="nb-NO" sz="2400" dirty="0" smtClean="0"/>
              <a:t>foreslo hovedtrekkene i dagens </a:t>
            </a:r>
            <a:br>
              <a:rPr lang="nb-NO" sz="2400" dirty="0" smtClean="0"/>
            </a:br>
            <a:r>
              <a:rPr lang="nb-NO" sz="2400" dirty="0" smtClean="0"/>
              <a:t>atommodell ut fra forsøk</a:t>
            </a:r>
          </a:p>
          <a:p>
            <a:r>
              <a:rPr lang="nb-NO" sz="2400" dirty="0" smtClean="0"/>
              <a:t>Han hadde et forklaringsproblem på hvordan et atom med negative elektroner rundt en positiv kjerne er stabilt, og hvorfor ikke elektronene ble dratt inn mot kjernen</a:t>
            </a:r>
          </a:p>
          <a:p>
            <a:r>
              <a:rPr lang="nb-NO" sz="2400" dirty="0" smtClean="0"/>
              <a:t>En forklaring på dette ble lansert av Niels Bohr, som fant ut at elektronene går i faste baner med bestemte energinivåer. Jo nærmere kjernen, jo fastere er elektronet bundet. Tilfører vi energi vil elektronet flyttes utover, atomet blir eksitert. Når elektronet faller tilbake igjen, sender atomet ut lys</a:t>
            </a:r>
            <a:endParaRPr lang="nb-NO" sz="2400" dirty="0"/>
          </a:p>
        </p:txBody>
      </p:sp>
      <p:pic>
        <p:nvPicPr>
          <p:cNvPr id="4" name="Picture 3" descr="H:\kjemien stemmer\pdf kjemi 1 2012\jpg kap 1\fig 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35843"/>
            <a:ext cx="2411761" cy="249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1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Atombegrepets historie</a:t>
            </a:r>
            <a:endParaRPr lang="nb-NO" sz="3200" dirty="0"/>
          </a:p>
        </p:txBody>
      </p:sp>
      <p:sp>
        <p:nvSpPr>
          <p:cNvPr id="3" name="Plassholder for innhold 2"/>
          <p:cNvSpPr>
            <a:spLocks noGrp="1"/>
          </p:cNvSpPr>
          <p:nvPr>
            <p:ph idx="1"/>
          </p:nvPr>
        </p:nvSpPr>
        <p:spPr/>
        <p:txBody>
          <a:bodyPr/>
          <a:lstStyle/>
          <a:p>
            <a:r>
              <a:rPr lang="nb-NO" sz="2400" dirty="0" smtClean="0"/>
              <a:t>Når atomer blir eksitert, sender de ut lys med forskjellige bølgelengde</a:t>
            </a:r>
          </a:p>
          <a:p>
            <a:r>
              <a:rPr lang="nb-NO" sz="2400" dirty="0" smtClean="0"/>
              <a:t>Hvilken bølgelengde lyset har, avhenger av hvilke skall elektronene beveger seg mellom </a:t>
            </a:r>
            <a:br>
              <a:rPr lang="nb-NO" sz="2400" dirty="0" smtClean="0"/>
            </a:br>
            <a:r>
              <a:rPr lang="nb-NO" sz="2400" dirty="0" smtClean="0"/>
              <a:t>når atomet blir eksitert</a:t>
            </a:r>
          </a:p>
          <a:p>
            <a:r>
              <a:rPr lang="nb-NO" sz="2400" dirty="0" smtClean="0"/>
              <a:t>Lysspektrene for de forskjellige </a:t>
            </a:r>
            <a:br>
              <a:rPr lang="nb-NO" sz="2400" dirty="0" smtClean="0"/>
            </a:br>
            <a:r>
              <a:rPr lang="nb-NO" sz="2400" dirty="0" smtClean="0"/>
              <a:t>grunnstoffene er ulike, og vi kan bruke </a:t>
            </a:r>
            <a:br>
              <a:rPr lang="nb-NO" sz="2400" dirty="0" smtClean="0"/>
            </a:br>
            <a:r>
              <a:rPr lang="nb-NO" sz="2400" dirty="0" smtClean="0"/>
              <a:t>spektrene til å bestemme </a:t>
            </a:r>
            <a:br>
              <a:rPr lang="nb-NO" sz="2400" dirty="0" smtClean="0"/>
            </a:br>
            <a:r>
              <a:rPr lang="nb-NO" sz="2400" dirty="0" smtClean="0"/>
              <a:t>sammensetningen av grunnstoffer</a:t>
            </a:r>
            <a:endParaRPr lang="nb-NO" sz="2400" dirty="0"/>
          </a:p>
        </p:txBody>
      </p:sp>
      <p:pic>
        <p:nvPicPr>
          <p:cNvPr id="7170" name="Picture 2" descr="H:\kjemien stemmer\pdf kjemi 1 2012\jpg kap 1\fig 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010" t="9294" r="9259" b="6838"/>
          <a:stretch/>
        </p:blipFill>
        <p:spPr bwMode="auto">
          <a:xfrm>
            <a:off x="6925661" y="2780928"/>
            <a:ext cx="2218340" cy="350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4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Atombegrepets historie</a:t>
            </a:r>
            <a:endParaRPr lang="nb-NO" sz="3200" dirty="0"/>
          </a:p>
        </p:txBody>
      </p:sp>
      <p:sp>
        <p:nvSpPr>
          <p:cNvPr id="3" name="Plassholder for innhold 2"/>
          <p:cNvSpPr>
            <a:spLocks noGrp="1"/>
          </p:cNvSpPr>
          <p:nvPr>
            <p:ph idx="1"/>
          </p:nvPr>
        </p:nvSpPr>
        <p:spPr/>
        <p:txBody>
          <a:bodyPr/>
          <a:lstStyle/>
          <a:p>
            <a:r>
              <a:rPr lang="nb-NO" sz="2400" dirty="0" smtClean="0"/>
              <a:t>Dagens atommodell er en modell som ble foreslått av Erwin Schrødinger i 1926</a:t>
            </a:r>
          </a:p>
          <a:p>
            <a:r>
              <a:rPr lang="nb-NO" sz="2400" dirty="0" smtClean="0"/>
              <a:t>Han fant ut at elektronene ikke går i bestemte sirkelbaner, men i mer diffuse skall</a:t>
            </a:r>
          </a:p>
          <a:p>
            <a:r>
              <a:rPr lang="nb-NO" sz="2400" dirty="0" smtClean="0"/>
              <a:t>Han lagde en matematisk modell der man kan beregne spektre av atomer med mer enn ett elektron, og også beregne bindingsforhold i molekyler</a:t>
            </a:r>
          </a:p>
          <a:p>
            <a:r>
              <a:rPr lang="nb-NO" sz="2400" dirty="0" smtClean="0"/>
              <a:t>Han fikk Nobelprisen i fysikk i 1933. </a:t>
            </a:r>
            <a:r>
              <a:rPr lang="nb-NO" sz="2400" dirty="0" err="1" smtClean="0"/>
              <a:t>Rutherford</a:t>
            </a:r>
            <a:r>
              <a:rPr lang="nb-NO" sz="2400" dirty="0" smtClean="0"/>
              <a:t> fikk Nobelprisen i kjemi i 1908, og Bohr </a:t>
            </a:r>
            <a:r>
              <a:rPr lang="nb-NO" sz="2400" smtClean="0"/>
              <a:t>i fysikk i 1922</a:t>
            </a:r>
            <a:endParaRPr lang="nb-NO" sz="2400" dirty="0"/>
          </a:p>
        </p:txBody>
      </p:sp>
    </p:spTree>
    <p:extLst>
      <p:ext uri="{BB962C8B-B14F-4D97-AF65-F5344CB8AC3E}">
        <p14:creationId xmlns:p14="http://schemas.microsoft.com/office/powerpoint/2010/main" val="127054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sz="3200" dirty="0"/>
          </a:p>
        </p:txBody>
      </p:sp>
      <p:sp>
        <p:nvSpPr>
          <p:cNvPr id="3" name="Plassholder for innhold 2"/>
          <p:cNvSpPr>
            <a:spLocks noGrp="1"/>
          </p:cNvSpPr>
          <p:nvPr>
            <p:ph idx="1"/>
          </p:nvPr>
        </p:nvSpPr>
        <p:spPr/>
        <p:txBody>
          <a:bodyPr/>
          <a:lstStyle/>
          <a:p>
            <a:endParaRPr lang="nb-NO" sz="2400" dirty="0"/>
          </a:p>
        </p:txBody>
      </p:sp>
    </p:spTree>
    <p:extLst>
      <p:ext uri="{BB962C8B-B14F-4D97-AF65-F5344CB8AC3E}">
        <p14:creationId xmlns:p14="http://schemas.microsoft.com/office/powerpoint/2010/main" val="39436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nb-NO" sz="3200" dirty="0" smtClean="0">
                <a:latin typeface="Georgia" pitchFamily="-65" charset="0"/>
              </a:rPr>
              <a:t>Periodesystemet</a:t>
            </a:r>
          </a:p>
        </p:txBody>
      </p:sp>
      <p:sp>
        <p:nvSpPr>
          <p:cNvPr id="3075" name="Content Placeholder 2"/>
          <p:cNvSpPr>
            <a:spLocks noGrp="1"/>
          </p:cNvSpPr>
          <p:nvPr>
            <p:ph idx="1"/>
          </p:nvPr>
        </p:nvSpPr>
        <p:spPr/>
        <p:txBody>
          <a:bodyPr/>
          <a:lstStyle/>
          <a:p>
            <a:r>
              <a:rPr lang="nb-NO" sz="2400" dirty="0" smtClean="0">
                <a:latin typeface="+mn-lt"/>
              </a:rPr>
              <a:t>System der stoffer som ligner hverandre i oppbygning og egenskaper kommer igjen med bestemte mellomrom. Vi sier at de opptrer periodisk</a:t>
            </a:r>
          </a:p>
          <a:p>
            <a:r>
              <a:rPr lang="nb-NO" sz="2400" dirty="0" smtClean="0">
                <a:latin typeface="+mn-lt"/>
              </a:rPr>
              <a:t>Utfra den plassen et grunnstoff har i periodesystemet, kan vi si mye om egenskapene</a:t>
            </a:r>
          </a:p>
          <a:p>
            <a:r>
              <a:rPr lang="nb-NO" sz="2400" dirty="0" smtClean="0">
                <a:latin typeface="+mn-lt"/>
              </a:rPr>
              <a:t>I 2012 har vi 118 forskjellige grunnstoffer, de er oppført etter stigende atomnummer</a:t>
            </a:r>
          </a:p>
          <a:p>
            <a:r>
              <a:rPr lang="nb-NO" sz="2400" dirty="0" smtClean="0">
                <a:latin typeface="+mn-lt"/>
              </a:rPr>
              <a:t>Når vi går fra ett grunnstoff i periodesystemet </a:t>
            </a:r>
            <a:br>
              <a:rPr lang="nb-NO" sz="2400" dirty="0" smtClean="0">
                <a:latin typeface="+mn-lt"/>
              </a:rPr>
            </a:br>
            <a:r>
              <a:rPr lang="nb-NO" sz="2400" dirty="0" smtClean="0">
                <a:latin typeface="+mn-lt"/>
              </a:rPr>
              <a:t>til det neste, øker atomnummeret med 1.</a:t>
            </a:r>
            <a:br>
              <a:rPr lang="nb-NO" sz="2400" dirty="0" smtClean="0">
                <a:latin typeface="+mn-lt"/>
              </a:rPr>
            </a:br>
            <a:r>
              <a:rPr lang="nb-NO" sz="2400" dirty="0" smtClean="0">
                <a:latin typeface="+mn-lt"/>
              </a:rPr>
              <a:t>Eks: natrium og magnesium står ved siden av hverandre, natrium er stoff nr. 11, magnesium </a:t>
            </a:r>
            <a:br>
              <a:rPr lang="nb-NO" sz="2400" dirty="0" smtClean="0">
                <a:latin typeface="+mn-lt"/>
              </a:rPr>
            </a:br>
            <a:r>
              <a:rPr lang="nb-NO" sz="2400" dirty="0" smtClean="0">
                <a:latin typeface="+mn-lt"/>
              </a:rPr>
              <a:t>er stoff nr. 12</a:t>
            </a:r>
          </a:p>
        </p:txBody>
      </p:sp>
      <p:pic>
        <p:nvPicPr>
          <p:cNvPr id="2050" name="Picture 2" descr="H:\kjemien stemmer\pdf kjemi 1 2012\jpg kap 1\fig 13.jpg"/>
          <p:cNvPicPr>
            <a:picLocks noChangeAspect="1" noChangeArrowheads="1"/>
          </p:cNvPicPr>
          <p:nvPr/>
        </p:nvPicPr>
        <p:blipFill rotWithShape="1">
          <a:blip r:embed="rId2">
            <a:extLst>
              <a:ext uri="{28A0092B-C50C-407E-A947-70E740481C1C}">
                <a14:useLocalDpi xmlns:a14="http://schemas.microsoft.com/office/drawing/2010/main" val="0"/>
              </a:ext>
            </a:extLst>
          </a:blip>
          <a:srcRect l="10058" t="13903" r="70587" b="48212"/>
          <a:stretch/>
        </p:blipFill>
        <p:spPr bwMode="auto">
          <a:xfrm>
            <a:off x="7414956" y="3789040"/>
            <a:ext cx="1709175" cy="253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30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Periodesystemet</a:t>
            </a:r>
            <a:endParaRPr lang="nb-NO" sz="3200" dirty="0"/>
          </a:p>
        </p:txBody>
      </p:sp>
      <p:sp>
        <p:nvSpPr>
          <p:cNvPr id="3" name="Plassholder for innhold 2"/>
          <p:cNvSpPr>
            <a:spLocks noGrp="1"/>
          </p:cNvSpPr>
          <p:nvPr>
            <p:ph idx="1"/>
          </p:nvPr>
        </p:nvSpPr>
        <p:spPr/>
        <p:txBody>
          <a:bodyPr/>
          <a:lstStyle/>
          <a:p>
            <a:r>
              <a:rPr lang="nb-NO" sz="2400" dirty="0" smtClean="0"/>
              <a:t>Grunnstoffene er fordelt på 18 loddrette grupper og 7 vannrette perioder</a:t>
            </a:r>
          </a:p>
          <a:p>
            <a:r>
              <a:rPr lang="nb-NO" sz="2400" dirty="0" smtClean="0"/>
              <a:t>En gruppe omfatter stoffer som reagerer temmelig likt og har mange felles egenskaper</a:t>
            </a:r>
          </a:p>
          <a:p>
            <a:r>
              <a:rPr lang="nb-NO" sz="2400" dirty="0" smtClean="0"/>
              <a:t>Metaller står til venstre, </a:t>
            </a:r>
            <a:br>
              <a:rPr lang="nb-NO" sz="2400" dirty="0" smtClean="0"/>
            </a:br>
            <a:r>
              <a:rPr lang="nb-NO" sz="2400" dirty="0" smtClean="0"/>
              <a:t>ikke-metaller til høyre</a:t>
            </a:r>
            <a:endParaRPr lang="nb-NO" sz="2400" dirty="0"/>
          </a:p>
        </p:txBody>
      </p:sp>
      <p:pic>
        <p:nvPicPr>
          <p:cNvPr id="3074" name="Picture 2" descr="H:\kjemien stemmer\pdf kjemi 1 2012\jpg kap 1\fig 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24" t="6535" r="4480" b="16275"/>
          <a:stretch/>
        </p:blipFill>
        <p:spPr bwMode="auto">
          <a:xfrm>
            <a:off x="4209147" y="2924944"/>
            <a:ext cx="4951199" cy="332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7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Periodesystemet</a:t>
            </a:r>
            <a:endParaRPr lang="nb-NO" sz="3200" dirty="0"/>
          </a:p>
        </p:txBody>
      </p:sp>
      <p:sp>
        <p:nvSpPr>
          <p:cNvPr id="3" name="Plassholder for innhold 2"/>
          <p:cNvSpPr>
            <a:spLocks noGrp="1"/>
          </p:cNvSpPr>
          <p:nvPr>
            <p:ph idx="1"/>
          </p:nvPr>
        </p:nvSpPr>
        <p:spPr/>
        <p:txBody>
          <a:bodyPr/>
          <a:lstStyle/>
          <a:p>
            <a:r>
              <a:rPr lang="nb-NO" sz="2400" dirty="0" smtClean="0"/>
              <a:t>Ytterelektronene bestemmer egenskaper og reaksjoner hos et grunnstoff</a:t>
            </a:r>
          </a:p>
          <a:p>
            <a:r>
              <a:rPr lang="nb-NO" sz="2400" dirty="0" smtClean="0"/>
              <a:t>Det er disse elektronene som kan avgis, tas </a:t>
            </a:r>
            <a:br>
              <a:rPr lang="nb-NO" sz="2400" dirty="0" smtClean="0"/>
            </a:br>
            <a:r>
              <a:rPr lang="nb-NO" sz="2400" dirty="0" smtClean="0"/>
              <a:t>opp eller deles mellom atomene </a:t>
            </a:r>
          </a:p>
          <a:p>
            <a:r>
              <a:rPr lang="nb-NO" sz="2400" dirty="0" smtClean="0"/>
              <a:t>Alle grunnstoffer som står i samme gruppe har </a:t>
            </a:r>
            <a:br>
              <a:rPr lang="nb-NO" sz="2400" dirty="0" smtClean="0"/>
            </a:br>
            <a:r>
              <a:rPr lang="nb-NO" sz="2400" dirty="0" smtClean="0"/>
              <a:t>like mange ytterelektroner</a:t>
            </a:r>
          </a:p>
          <a:p>
            <a:r>
              <a:rPr lang="nb-NO" sz="2400" dirty="0" smtClean="0"/>
              <a:t>Nummeret på hovedgruppen et stoff står i, </a:t>
            </a:r>
            <a:br>
              <a:rPr lang="nb-NO" sz="2400" dirty="0" smtClean="0"/>
            </a:br>
            <a:r>
              <a:rPr lang="nb-NO" sz="2400" dirty="0" smtClean="0"/>
              <a:t>forteller hvor mange ytterelektroner det er i </a:t>
            </a:r>
            <a:br>
              <a:rPr lang="nb-NO" sz="2400" dirty="0" smtClean="0"/>
            </a:br>
            <a:r>
              <a:rPr lang="nb-NO" sz="2400" dirty="0" smtClean="0"/>
              <a:t>atomene</a:t>
            </a:r>
          </a:p>
          <a:p>
            <a:r>
              <a:rPr lang="nb-NO" sz="2400" dirty="0" smtClean="0"/>
              <a:t>Nummeret på perioden forteller hvor mange elektronskall et atom har elektronene fordelt i</a:t>
            </a:r>
            <a:endParaRPr lang="nb-NO" sz="2400" dirty="0"/>
          </a:p>
        </p:txBody>
      </p:sp>
      <p:pic>
        <p:nvPicPr>
          <p:cNvPr id="4098" name="Picture 2" descr="H:\kjemien stemmer\pdf kjemi 1 2012\jpg kap 1\fig 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83" t="2710" r="8276" b="3124"/>
          <a:stretch/>
        </p:blipFill>
        <p:spPr bwMode="auto">
          <a:xfrm>
            <a:off x="7452320" y="516233"/>
            <a:ext cx="1691680" cy="580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1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Fordeling i elektronskall</a:t>
            </a:r>
            <a:endParaRPr lang="nb-NO" sz="3200" dirty="0"/>
          </a:p>
        </p:txBody>
      </p:sp>
      <p:sp>
        <p:nvSpPr>
          <p:cNvPr id="3" name="Plassholder for innhold 2"/>
          <p:cNvSpPr>
            <a:spLocks noGrp="1"/>
          </p:cNvSpPr>
          <p:nvPr>
            <p:ph idx="1"/>
          </p:nvPr>
        </p:nvSpPr>
        <p:spPr/>
        <p:txBody>
          <a:bodyPr/>
          <a:lstStyle/>
          <a:p>
            <a:r>
              <a:rPr lang="nb-NO" sz="2400" dirty="0" smtClean="0"/>
              <a:t>Går vi fra ett grunnstoff i periodesystemet til</a:t>
            </a:r>
            <a:br>
              <a:rPr lang="nb-NO" sz="2400" dirty="0" smtClean="0"/>
            </a:br>
            <a:r>
              <a:rPr lang="nb-NO" sz="2400" dirty="0" smtClean="0"/>
              <a:t>det neste med høyere atomnummer, øker</a:t>
            </a:r>
            <a:br>
              <a:rPr lang="nb-NO" sz="2400" dirty="0" smtClean="0"/>
            </a:br>
            <a:r>
              <a:rPr lang="nb-NO" sz="2400" dirty="0" smtClean="0"/>
              <a:t>antallet elektroner med 1</a:t>
            </a:r>
          </a:p>
          <a:p>
            <a:r>
              <a:rPr lang="nb-NO" sz="2400" dirty="0" smtClean="0"/>
              <a:t>Elektronskallene fylles opp innenfra</a:t>
            </a:r>
          </a:p>
          <a:p>
            <a:r>
              <a:rPr lang="nb-NO" sz="2400" dirty="0" smtClean="0"/>
              <a:t>For de 20 første grunnstoffene gjelder at i </a:t>
            </a:r>
            <a:br>
              <a:rPr lang="nb-NO" sz="2400" dirty="0" smtClean="0"/>
            </a:br>
            <a:r>
              <a:rPr lang="nb-NO" sz="2400" dirty="0" smtClean="0"/>
              <a:t>K-skallet er det plass til 2 elektroner, i L og M </a:t>
            </a:r>
            <a:br>
              <a:rPr lang="nb-NO" sz="2400" dirty="0" smtClean="0"/>
            </a:br>
            <a:r>
              <a:rPr lang="nb-NO" sz="2400" dirty="0" smtClean="0"/>
              <a:t>er det plass til 8 og påfylling av ett elektron fra </a:t>
            </a:r>
            <a:br>
              <a:rPr lang="nb-NO" sz="2400" dirty="0" smtClean="0"/>
            </a:br>
            <a:r>
              <a:rPr lang="nb-NO" sz="2400" dirty="0" smtClean="0"/>
              <a:t>ett atom til det neste i perioden skjer i det </a:t>
            </a:r>
            <a:br>
              <a:rPr lang="nb-NO" sz="2400" dirty="0" smtClean="0"/>
            </a:br>
            <a:r>
              <a:rPr lang="nb-NO" sz="2400" dirty="0" smtClean="0"/>
              <a:t>ytterste skallet</a:t>
            </a:r>
          </a:p>
          <a:p>
            <a:r>
              <a:rPr lang="nb-NO" sz="2400" dirty="0" smtClean="0"/>
              <a:t>For grunnstoffer med høyere atomnummer</a:t>
            </a:r>
            <a:br>
              <a:rPr lang="nb-NO" sz="2400" dirty="0" smtClean="0"/>
            </a:br>
            <a:r>
              <a:rPr lang="nb-NO" sz="2400" dirty="0" smtClean="0"/>
              <a:t>enn 20 varierer det hvilket skall påfylling av</a:t>
            </a:r>
            <a:br>
              <a:rPr lang="nb-NO" sz="2400" dirty="0" smtClean="0"/>
            </a:br>
            <a:r>
              <a:rPr lang="nb-NO" sz="2400" dirty="0" smtClean="0"/>
              <a:t>elektroner skjer i</a:t>
            </a:r>
            <a:endParaRPr lang="nb-NO" sz="2400" dirty="0"/>
          </a:p>
        </p:txBody>
      </p:sp>
      <p:pic>
        <p:nvPicPr>
          <p:cNvPr id="4" name="Picture 2" descr="H:\kjemien stemmer\pdf kjemi 1 2012\jpg kap 1\fig 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83" t="2710" r="8276" b="3124"/>
          <a:stretch/>
        </p:blipFill>
        <p:spPr bwMode="auto">
          <a:xfrm>
            <a:off x="7452320" y="516233"/>
            <a:ext cx="1691680" cy="580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1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Fordeling i elektronskall</a:t>
            </a:r>
            <a:endParaRPr lang="nb-NO" sz="3200" dirty="0"/>
          </a:p>
        </p:txBody>
      </p:sp>
      <p:sp>
        <p:nvSpPr>
          <p:cNvPr id="3" name="Plassholder for innhold 2"/>
          <p:cNvSpPr>
            <a:spLocks noGrp="1"/>
          </p:cNvSpPr>
          <p:nvPr>
            <p:ph idx="1"/>
          </p:nvPr>
        </p:nvSpPr>
        <p:spPr/>
        <p:txBody>
          <a:bodyPr/>
          <a:lstStyle/>
          <a:p>
            <a:r>
              <a:rPr lang="nb-NO" sz="2400" dirty="0" smtClean="0"/>
              <a:t>Påfylling av elektroner skjer i ytterste skall for stoffer i hovedgruppene (gruppe 1-2 og 13-18)</a:t>
            </a:r>
          </a:p>
          <a:p>
            <a:r>
              <a:rPr lang="nb-NO" sz="2400" dirty="0" smtClean="0"/>
              <a:t>Påfylling skjer i nest ytterste skall for innskuddsstoffene og i tredje ytterste skall for lantanoidene og actinoidene</a:t>
            </a:r>
            <a:endParaRPr lang="nb-NO" sz="2400" dirty="0"/>
          </a:p>
        </p:txBody>
      </p:sp>
      <p:pic>
        <p:nvPicPr>
          <p:cNvPr id="4" name="Picture 2" descr="H:\kjemien stemmer\pdf kjemi 1 2012\jpg kap 1\fig 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24" t="6535" r="4480" b="16275"/>
          <a:stretch/>
        </p:blipFill>
        <p:spPr bwMode="auto">
          <a:xfrm>
            <a:off x="11782" y="3339455"/>
            <a:ext cx="5293105" cy="355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16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Stabil elektronfordeling</a:t>
            </a:r>
            <a:endParaRPr lang="nb-NO" sz="3200" dirty="0"/>
          </a:p>
        </p:txBody>
      </p:sp>
      <p:sp>
        <p:nvSpPr>
          <p:cNvPr id="3" name="Plassholder for innhold 2"/>
          <p:cNvSpPr>
            <a:spLocks noGrp="1"/>
          </p:cNvSpPr>
          <p:nvPr>
            <p:ph idx="1"/>
          </p:nvPr>
        </p:nvSpPr>
        <p:spPr/>
        <p:txBody>
          <a:bodyPr/>
          <a:lstStyle/>
          <a:p>
            <a:r>
              <a:rPr lang="nb-NO" sz="2400" dirty="0" smtClean="0"/>
              <a:t>En elektronfordeling med åtte elektroner i det ytterste skallet gjør et atom til en stabil forbindelse, dette kaller vi oktettregelen</a:t>
            </a:r>
          </a:p>
          <a:p>
            <a:r>
              <a:rPr lang="nb-NO" sz="2400" dirty="0" smtClean="0"/>
              <a:t>Edelgasser har åtte ytterelektroner, og er svært stabile og lite reaktive stoffer</a:t>
            </a:r>
          </a:p>
          <a:p>
            <a:r>
              <a:rPr lang="nb-NO" sz="2400" dirty="0" smtClean="0"/>
              <a:t>Oktettregelen: åtte elektroner i det ytterste skallet er en stabil elektronfordeling. Et atom kan oppnå åtte elektroner ved å gi fra seg eller ta opp elektroner, eller ved å ha felles elektroner med ett eller flere andre atomer</a:t>
            </a:r>
          </a:p>
        </p:txBody>
      </p:sp>
    </p:spTree>
    <p:extLst>
      <p:ext uri="{BB962C8B-B14F-4D97-AF65-F5344CB8AC3E}">
        <p14:creationId xmlns:p14="http://schemas.microsoft.com/office/powerpoint/2010/main" val="287131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Stabil elektronfordeling</a:t>
            </a:r>
            <a:endParaRPr lang="nb-NO" sz="3200" dirty="0"/>
          </a:p>
        </p:txBody>
      </p:sp>
      <p:sp>
        <p:nvSpPr>
          <p:cNvPr id="3" name="Plassholder for innhold 2"/>
          <p:cNvSpPr>
            <a:spLocks noGrp="1"/>
          </p:cNvSpPr>
          <p:nvPr>
            <p:ph idx="1"/>
          </p:nvPr>
        </p:nvSpPr>
        <p:spPr/>
        <p:txBody>
          <a:bodyPr/>
          <a:lstStyle/>
          <a:p>
            <a:r>
              <a:rPr lang="nb-NO" sz="2400" dirty="0" smtClean="0"/>
              <a:t>Det maksimale antallet elektroner som kan være i et skall får vi fra formelen 2n</a:t>
            </a:r>
            <a:r>
              <a:rPr lang="nb-NO" sz="2400" baseline="30000" dirty="0" smtClean="0"/>
              <a:t>2</a:t>
            </a:r>
            <a:r>
              <a:rPr lang="nb-NO" sz="2400" dirty="0" smtClean="0"/>
              <a:t>, der n er nummeret på elektronskallet</a:t>
            </a:r>
            <a:br>
              <a:rPr lang="nb-NO" sz="2400" dirty="0" smtClean="0"/>
            </a:br>
            <a:r>
              <a:rPr lang="nb-NO" sz="2400" dirty="0" smtClean="0"/>
              <a:t>Eks: M-skallet er skall nr. 3, maksimalt antall elektroner er 2 </a:t>
            </a:r>
            <a:r>
              <a:rPr lang="nb-NO" sz="2400" dirty="0" smtClean="0">
                <a:latin typeface="Times New Roman"/>
                <a:cs typeface="Times New Roman"/>
              </a:rPr>
              <a:t>∙ </a:t>
            </a:r>
            <a:r>
              <a:rPr lang="nb-NO" sz="2400" dirty="0" smtClean="0">
                <a:latin typeface="+mn-lt"/>
                <a:cs typeface="Times New Roman"/>
              </a:rPr>
              <a:t>3</a:t>
            </a:r>
            <a:r>
              <a:rPr lang="nb-NO" sz="2400" baseline="30000" dirty="0" smtClean="0">
                <a:latin typeface="+mn-lt"/>
                <a:cs typeface="Times New Roman"/>
              </a:rPr>
              <a:t>2</a:t>
            </a:r>
            <a:r>
              <a:rPr lang="nb-NO" sz="2400" dirty="0" smtClean="0">
                <a:latin typeface="+mn-lt"/>
                <a:cs typeface="Times New Roman"/>
              </a:rPr>
              <a:t> = 18. Innenfor ett og samme skall fordeler elektronene seg i ulike energinivåer vi kaller orbitaler</a:t>
            </a:r>
          </a:p>
          <a:p>
            <a:r>
              <a:rPr lang="nb-NO" sz="2400" dirty="0" smtClean="0">
                <a:latin typeface="+mn-lt"/>
                <a:cs typeface="Times New Roman"/>
              </a:rPr>
              <a:t>Uansett hvor mange elektroner det er i et skall, kan det aldri være mer enn åtte elektroner i det ytterste skallet</a:t>
            </a:r>
            <a:endParaRPr lang="nb-NO" sz="2400" dirty="0">
              <a:latin typeface="+mn-lt"/>
            </a:endParaRPr>
          </a:p>
        </p:txBody>
      </p:sp>
    </p:spTree>
    <p:extLst>
      <p:ext uri="{BB962C8B-B14F-4D97-AF65-F5344CB8AC3E}">
        <p14:creationId xmlns:p14="http://schemas.microsoft.com/office/powerpoint/2010/main" val="3842150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err="1" smtClean="0"/>
              <a:t>Ioneformler</a:t>
            </a:r>
            <a:endParaRPr lang="nb-NO" sz="3200" dirty="0"/>
          </a:p>
        </p:txBody>
      </p:sp>
      <p:sp>
        <p:nvSpPr>
          <p:cNvPr id="3" name="Plassholder for innhold 2"/>
          <p:cNvSpPr>
            <a:spLocks noGrp="1"/>
          </p:cNvSpPr>
          <p:nvPr>
            <p:ph idx="1"/>
          </p:nvPr>
        </p:nvSpPr>
        <p:spPr/>
        <p:txBody>
          <a:bodyPr/>
          <a:lstStyle/>
          <a:p>
            <a:r>
              <a:rPr lang="nb-NO" sz="2400" dirty="0" smtClean="0"/>
              <a:t>Et elektrisk ladet atom kalles et ion</a:t>
            </a:r>
          </a:p>
          <a:p>
            <a:r>
              <a:rPr lang="nb-NO" sz="2400" dirty="0" smtClean="0"/>
              <a:t>Når et atom avgir eller mottar ett eller flere elektroner, dannes et ion</a:t>
            </a:r>
          </a:p>
          <a:p>
            <a:r>
              <a:rPr lang="nb-NO" sz="2400" dirty="0" smtClean="0"/>
              <a:t>Ladningen </a:t>
            </a:r>
            <a:r>
              <a:rPr lang="nb-NO" sz="2400" dirty="0"/>
              <a:t>til ionet kan vi finne ut fra periodesystemet</a:t>
            </a:r>
          </a:p>
          <a:p>
            <a:endParaRPr lang="nb-NO" sz="2400" dirty="0"/>
          </a:p>
        </p:txBody>
      </p:sp>
      <p:pic>
        <p:nvPicPr>
          <p:cNvPr id="5122" name="Picture 2" descr="H:\kjemien stemmer\pdf kjemi 1 2012\jpg kap 1\fig 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136974"/>
            <a:ext cx="5328592" cy="307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50946"/>
      </p:ext>
    </p:extLst>
  </p:cSld>
  <p:clrMapOvr>
    <a:masterClrMapping/>
  </p:clrMapOvr>
</p:sld>
</file>

<file path=ppt/theme/theme1.xml><?xml version="1.0" encoding="utf-8"?>
<a:theme xmlns:a="http://schemas.openxmlformats.org/drawingml/2006/main" name="CappelenDamm">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1FF7B0817ED9A4A8960DB501ACA88E7" ma:contentTypeVersion="0" ma:contentTypeDescription="Opprett et nytt dokument." ma:contentTypeScope="" ma:versionID="288da630eb8c88f8e152e03de3809e54">
  <xsd:schema xmlns:xsd="http://www.w3.org/2001/XMLSchema" xmlns:p="http://schemas.microsoft.com/office/2006/metadata/properties" targetNamespace="http://schemas.microsoft.com/office/2006/metadata/properties" ma:root="true" ma:fieldsID="ebed2e9da880fd1116f4cada8ffe3c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ma:readOnly="tru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94A0467-B05D-4CA5-91CC-DD9B010D5686}">
  <ds:schemaRef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08491CF-1D4B-4C7E-B151-8ADAFF1E76A8}">
  <ds:schemaRefs>
    <ds:schemaRef ds:uri="http://schemas.microsoft.com/sharepoint/v3/contenttype/forms"/>
  </ds:schemaRefs>
</ds:datastoreItem>
</file>

<file path=customXml/itemProps3.xml><?xml version="1.0" encoding="utf-8"?>
<ds:datastoreItem xmlns:ds="http://schemas.openxmlformats.org/officeDocument/2006/customXml" ds:itemID="{90282BE2-3EF6-4385-A966-D01854206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CappelenDamm</Template>
  <TotalTime>825</TotalTime>
  <Words>416</Words>
  <Application>Microsoft Office PowerPoint</Application>
  <PresentationFormat>Skjermfremvisning (4:3)</PresentationFormat>
  <Paragraphs>56</Paragraphs>
  <Slides>14</Slides>
  <Notes>0</Notes>
  <HiddenSlides>0</HiddenSlides>
  <MMClips>0</MMClips>
  <ScaleCrop>false</ScaleCrop>
  <HeadingPairs>
    <vt:vector size="4" baseType="variant">
      <vt:variant>
        <vt:lpstr>Tema</vt:lpstr>
      </vt:variant>
      <vt:variant>
        <vt:i4>1</vt:i4>
      </vt:variant>
      <vt:variant>
        <vt:lpstr>Lysbildetitler</vt:lpstr>
      </vt:variant>
      <vt:variant>
        <vt:i4>14</vt:i4>
      </vt:variant>
    </vt:vector>
  </HeadingPairs>
  <TitlesOfParts>
    <vt:vector size="15" baseType="lpstr">
      <vt:lpstr>CappelenDamm</vt:lpstr>
      <vt:lpstr>PowerPoint-presentasjon</vt:lpstr>
      <vt:lpstr>Periodesystemet</vt:lpstr>
      <vt:lpstr>Periodesystemet</vt:lpstr>
      <vt:lpstr>Periodesystemet</vt:lpstr>
      <vt:lpstr>Fordeling i elektronskall</vt:lpstr>
      <vt:lpstr>Fordeling i elektronskall</vt:lpstr>
      <vt:lpstr>Stabil elektronfordeling</vt:lpstr>
      <vt:lpstr>Stabil elektronfordeling</vt:lpstr>
      <vt:lpstr>Ioneformler</vt:lpstr>
      <vt:lpstr>Atombegrepets historie</vt:lpstr>
      <vt:lpstr>Atombegrepets historie</vt:lpstr>
      <vt:lpstr>Atombegrepets historie</vt:lpstr>
      <vt:lpstr>Atombegrepets historie</vt:lpstr>
      <vt:lpstr>PowerPoint-presentasjon</vt:lpstr>
    </vt:vector>
  </TitlesOfParts>
  <Company>J.W. Cappelens Forlag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hinrichs</dc:creator>
  <cp:lastModifiedBy>Stranda kommune</cp:lastModifiedBy>
  <cp:revision>87</cp:revision>
  <dcterms:created xsi:type="dcterms:W3CDTF">2009-04-21T09:05:39Z</dcterms:created>
  <dcterms:modified xsi:type="dcterms:W3CDTF">2013-10-15T16:40:18Z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0x01010041FF7B0817ED9A4A8960DB501ACA88E7</vt:lpwstr>
  </property>
</Properties>
</file>